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5.svg" ContentType="image/svg+xml"/>
  <Override PartName="/ppt/media/image27.svg" ContentType="image/svg+xml"/>
  <Override PartName="/ppt/media/image29.svg" ContentType="image/svg+xml"/>
  <Override PartName="/ppt/media/image36.svg" ContentType="image/svg+xml"/>
  <Override PartName="/ppt/media/image4.svg" ContentType="image/svg+xml"/>
  <Override PartName="/ppt/media/image40.svg" ContentType="image/svg+xml"/>
  <Override PartName="/ppt/media/image43.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3" r:id="rId9"/>
    <p:sldId id="264" r:id="rId10"/>
    <p:sldId id="265" r:id="rId11"/>
    <p:sldId id="266" r:id="rId12"/>
    <p:sldId id="267" r:id="rId13"/>
  </p:sldIdLst>
  <p:sldSz cx="18288000" cy="10287000"/>
  <p:notesSz cx="6858000" cy="9144000"/>
  <p:embeddedFontLst>
    <p:embeddedFont>
      <p:font typeface="Etna Sans Serif" panose="02000600000000000000"/>
      <p:regular r:id="rId17"/>
    </p:embeddedFont>
    <p:embeddedFont>
      <p:font typeface="Futura" panose="020B0502020204020303"/>
      <p:regular r:id="rId18"/>
    </p:embeddedFont>
    <p:embeddedFont>
      <p:font typeface="Times New Roman Bold" panose="02020803070505020304"/>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1762" autoAdjust="0"/>
  </p:normalViewPr>
  <p:slideViewPr>
    <p:cSldViewPr showGuides="1">
      <p:cViewPr varScale="1">
        <p:scale>
          <a:sx n="43" d="100"/>
          <a:sy n="43" d="100"/>
        </p:scale>
        <p:origin x="9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svg"/><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8.svg"/><Relationship Id="rId11" Type="http://schemas.openxmlformats.org/officeDocument/2006/relationships/slideLayout" Target="../slideLayouts/slideLayout7.xml"/><Relationship Id="rId10" Type="http://schemas.openxmlformats.org/officeDocument/2006/relationships/image" Target="../media/image22.sv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4.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2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36.sv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377" y="445665"/>
            <a:ext cx="11833582" cy="9036554"/>
          </a:xfrm>
          <a:custGeom>
            <a:avLst/>
            <a:gdLst/>
            <a:ahLst/>
            <a:cxnLst/>
            <a:rect l="l" t="t" r="r" b="b"/>
            <a:pathLst>
              <a:path w="11833582" h="9036554">
                <a:moveTo>
                  <a:pt x="0" y="0"/>
                </a:moveTo>
                <a:lnTo>
                  <a:pt x="11833582" y="0"/>
                </a:lnTo>
                <a:lnTo>
                  <a:pt x="11833582" y="9036554"/>
                </a:lnTo>
                <a:lnTo>
                  <a:pt x="0" y="9036554"/>
                </a:lnTo>
                <a:lnTo>
                  <a:pt x="0" y="0"/>
                </a:lnTo>
                <a:close/>
              </a:path>
            </a:pathLst>
          </a:custGeom>
          <a:blipFill>
            <a:blip r:embed="rId1">
              <a:alphaModFix amt="59000"/>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0" y="53236"/>
            <a:ext cx="3948940" cy="2919379"/>
          </a:xfrm>
          <a:custGeom>
            <a:avLst/>
            <a:gdLst/>
            <a:ahLst/>
            <a:cxnLst/>
            <a:rect l="l" t="t" r="r" b="b"/>
            <a:pathLst>
              <a:path w="3948940" h="2919379">
                <a:moveTo>
                  <a:pt x="0" y="0"/>
                </a:moveTo>
                <a:lnTo>
                  <a:pt x="3948940" y="0"/>
                </a:lnTo>
                <a:lnTo>
                  <a:pt x="3948940" y="2919379"/>
                </a:lnTo>
                <a:lnTo>
                  <a:pt x="0" y="2919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96733" y="2802872"/>
            <a:ext cx="4836278" cy="5659474"/>
          </a:xfrm>
          <a:custGeom>
            <a:avLst/>
            <a:gdLst/>
            <a:ahLst/>
            <a:cxnLst/>
            <a:rect l="l" t="t" r="r" b="b"/>
            <a:pathLst>
              <a:path w="4836278" h="5659474">
                <a:moveTo>
                  <a:pt x="0" y="0"/>
                </a:moveTo>
                <a:lnTo>
                  <a:pt x="4836278" y="0"/>
                </a:lnTo>
                <a:lnTo>
                  <a:pt x="4836278" y="5659474"/>
                </a:lnTo>
                <a:lnTo>
                  <a:pt x="0" y="56594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233011" y="3001190"/>
            <a:ext cx="12054989" cy="3271729"/>
          </a:xfrm>
          <a:prstGeom prst="rect">
            <a:avLst/>
          </a:prstGeom>
        </p:spPr>
        <p:txBody>
          <a:bodyPr lIns="0" tIns="0" rIns="0" bIns="0" rtlCol="0" anchor="t">
            <a:spAutoFit/>
          </a:bodyPr>
          <a:lstStyle/>
          <a:p>
            <a:pPr algn="l">
              <a:lnSpc>
                <a:spcPts val="13445"/>
              </a:lnSpc>
            </a:pPr>
            <a:r>
              <a:rPr lang="en-US" sz="8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SALARY SURVEY ANALYSIS</a:t>
            </a:r>
            <a:endParaRPr lang="en-US" sz="8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6" name="TextBox 6"/>
          <p:cNvSpPr txBox="1"/>
          <p:nvPr/>
        </p:nvSpPr>
        <p:spPr>
          <a:xfrm>
            <a:off x="6136168" y="7533327"/>
            <a:ext cx="9256232" cy="1896110"/>
          </a:xfrm>
          <a:prstGeom prst="rect">
            <a:avLst/>
          </a:prstGeom>
        </p:spPr>
        <p:txBody>
          <a:bodyPr wrap="square" lIns="0" tIns="0" rIns="0" bIns="0" rtlCol="0" anchor="t">
            <a:spAutoFit/>
          </a:bodyPr>
          <a:lstStyle/>
          <a:p>
            <a:pPr algn="l">
              <a:lnSpc>
                <a:spcPts val="4930"/>
              </a:lnSpc>
            </a:pPr>
            <a:r>
              <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PRESENTED BY : PARTHASARATHI A</a:t>
            </a:r>
            <a:endPar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a:p>
            <a:pPr algn="l">
              <a:lnSpc>
                <a:spcPts val="4930"/>
              </a:lnSpc>
            </a:pPr>
            <a:r>
              <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BATCH : MAY</a:t>
            </a:r>
            <a:endPar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a:p>
            <a:pPr algn="l">
              <a:lnSpc>
                <a:spcPts val="4930"/>
              </a:lnSpc>
            </a:pPr>
            <a:r>
              <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COURSE : DA-DS</a:t>
            </a:r>
            <a:endParaRPr lang="en-US" sz="4075"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7" name="Freeform 7"/>
          <p:cNvSpPr/>
          <p:nvPr/>
        </p:nvSpPr>
        <p:spPr>
          <a:xfrm>
            <a:off x="14704983" y="4699486"/>
            <a:ext cx="3583017" cy="2833841"/>
          </a:xfrm>
          <a:custGeom>
            <a:avLst/>
            <a:gdLst/>
            <a:ahLst/>
            <a:cxnLst/>
            <a:rect l="l" t="t" r="r" b="b"/>
            <a:pathLst>
              <a:path w="3583017" h="2833841">
                <a:moveTo>
                  <a:pt x="0" y="0"/>
                </a:moveTo>
                <a:lnTo>
                  <a:pt x="3583017" y="0"/>
                </a:lnTo>
                <a:lnTo>
                  <a:pt x="3583017" y="2833841"/>
                </a:lnTo>
                <a:lnTo>
                  <a:pt x="0" y="28338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5864722" y="189936"/>
            <a:ext cx="2423278" cy="2313129"/>
          </a:xfrm>
          <a:custGeom>
            <a:avLst/>
            <a:gdLst/>
            <a:ahLst/>
            <a:cxnLst/>
            <a:rect l="l" t="t" r="r" b="b"/>
            <a:pathLst>
              <a:path w="2423278" h="2313129">
                <a:moveTo>
                  <a:pt x="0" y="0"/>
                </a:moveTo>
                <a:lnTo>
                  <a:pt x="2423278" y="0"/>
                </a:lnTo>
                <a:lnTo>
                  <a:pt x="2423278" y="2313129"/>
                </a:lnTo>
                <a:lnTo>
                  <a:pt x="0" y="231312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5400000">
            <a:off x="4838700" y="-2590800"/>
            <a:ext cx="8839200" cy="14858999"/>
          </a:xfrm>
          <a:custGeom>
            <a:avLst/>
            <a:gdLst/>
            <a:ahLst/>
            <a:cxnLst/>
            <a:rect l="l" t="t" r="r" b="b"/>
            <a:pathLst>
              <a:path w="7837709" h="12211729">
                <a:moveTo>
                  <a:pt x="0" y="0"/>
                </a:moveTo>
                <a:lnTo>
                  <a:pt x="7837709" y="0"/>
                </a:lnTo>
                <a:lnTo>
                  <a:pt x="7837709" y="12211729"/>
                </a:lnTo>
                <a:lnTo>
                  <a:pt x="0" y="122117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dirty="0"/>
          </a:p>
        </p:txBody>
      </p:sp>
      <p:sp>
        <p:nvSpPr>
          <p:cNvPr id="9" name="TextBox 9"/>
          <p:cNvSpPr txBox="1"/>
          <p:nvPr/>
        </p:nvSpPr>
        <p:spPr>
          <a:xfrm>
            <a:off x="6248400" y="1042639"/>
            <a:ext cx="5461757" cy="864284"/>
          </a:xfrm>
          <a:prstGeom prst="rect">
            <a:avLst/>
          </a:prstGeom>
        </p:spPr>
        <p:txBody>
          <a:bodyPr lIns="0" tIns="0" rIns="0" bIns="0" rtlCol="0" anchor="t">
            <a:spAutoFit/>
          </a:bodyPr>
          <a:lstStyle/>
          <a:p>
            <a:pPr algn="l">
              <a:lnSpc>
                <a:spcPts val="6795"/>
              </a:lnSpc>
            </a:pPr>
            <a:r>
              <a:rPr lang="en-US" sz="581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CONCLUSION</a:t>
            </a:r>
            <a:endParaRPr lang="en-US" sz="581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2" name="TextBox 18"/>
          <p:cNvSpPr txBox="1"/>
          <p:nvPr/>
        </p:nvSpPr>
        <p:spPr>
          <a:xfrm>
            <a:off x="2730877" y="2507231"/>
            <a:ext cx="12496801" cy="5567358"/>
          </a:xfrm>
          <a:prstGeom prst="rect">
            <a:avLst/>
          </a:prstGeom>
        </p:spPr>
        <p:txBody>
          <a:bodyPr wrap="square" lIns="0" tIns="0" rIns="0" bIns="0">
            <a:spAutoFit/>
          </a:bodyPr>
          <a:lstStyle/>
          <a:p>
            <a:pPr marL="657225" lvl="1" indent="-328930" algn="ctr" eaLnBrk="1" fontAlgn="auto" hangingPunct="1">
              <a:lnSpc>
                <a:spcPts val="3255"/>
              </a:lnSpc>
              <a:buFontTx/>
              <a:buAutoNum type="arabicPeriod"/>
              <a:defRPr/>
            </a:pPr>
            <a:r>
              <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Salaries are influenced by industry, education level, experience, gender, and location.</a:t>
            </a:r>
            <a:endPar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57225" lvl="1" indent="-328930" algn="ctr" eaLnBrk="1" fontAlgn="auto" hangingPunct="1">
              <a:lnSpc>
                <a:spcPts val="7610"/>
              </a:lnSpc>
              <a:buFontTx/>
              <a:buAutoNum type="arabicPeriod"/>
              <a:defRPr/>
            </a:pPr>
            <a:r>
              <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Higher education and more years of experience usually result in better pay.</a:t>
            </a:r>
            <a:endPar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57225" lvl="1" indent="-328930" algn="ctr" eaLnBrk="1" fontAlgn="auto" hangingPunct="1">
              <a:lnSpc>
                <a:spcPts val="7610"/>
              </a:lnSpc>
              <a:buFontTx/>
              <a:buAutoNum type="arabicPeriod"/>
              <a:defRPr/>
            </a:pPr>
            <a:r>
              <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Top-paying roles differ across countries and industries.</a:t>
            </a:r>
            <a:endPar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57225" lvl="1" indent="-328930" algn="ctr" eaLnBrk="1" fontAlgn="auto" hangingPunct="1">
              <a:lnSpc>
                <a:spcPts val="7610"/>
              </a:lnSpc>
              <a:buFontTx/>
              <a:buAutoNum type="arabicPeriod"/>
              <a:defRPr/>
            </a:pPr>
            <a:r>
              <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Gender pay gaps are present in some sectors, though the size of the gap varies.</a:t>
            </a:r>
            <a:endPar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57225" lvl="1" indent="-328930" algn="ctr" eaLnBrk="1" fontAlgn="auto" hangingPunct="1">
              <a:lnSpc>
                <a:spcPts val="7610"/>
              </a:lnSpc>
              <a:buFontTx/>
              <a:buAutoNum type="arabicPeriod"/>
              <a:defRPr/>
            </a:pPr>
            <a:r>
              <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Certain cities and industries consistently offer above-average salaries.</a:t>
            </a:r>
            <a:endParaRPr lang="en-US" sz="3045" noProof="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181442">
            <a:off x="4375982" y="1460517"/>
            <a:ext cx="9301788" cy="7103184"/>
          </a:xfrm>
          <a:custGeom>
            <a:avLst/>
            <a:gdLst/>
            <a:ahLst/>
            <a:cxnLst/>
            <a:rect l="l" t="t" r="r" b="b"/>
            <a:pathLst>
              <a:path w="9301788" h="7103184">
                <a:moveTo>
                  <a:pt x="0" y="0"/>
                </a:moveTo>
                <a:lnTo>
                  <a:pt x="9301788" y="0"/>
                </a:lnTo>
                <a:lnTo>
                  <a:pt x="9301788" y="7103183"/>
                </a:lnTo>
                <a:lnTo>
                  <a:pt x="0" y="7103183"/>
                </a:lnTo>
                <a:lnTo>
                  <a:pt x="0" y="0"/>
                </a:lnTo>
                <a:close/>
              </a:path>
            </a:pathLst>
          </a:custGeom>
          <a:blipFill>
            <a:blip r:embed="rId1">
              <a:alphaModFix amt="59000"/>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flipH="1" flipV="1">
            <a:off x="12722056" y="6172200"/>
            <a:ext cx="5565944" cy="4114800"/>
          </a:xfrm>
          <a:custGeom>
            <a:avLst/>
            <a:gdLst/>
            <a:ahLst/>
            <a:cxnLst/>
            <a:rect l="l" t="t" r="r" b="b"/>
            <a:pathLst>
              <a:path w="5565944" h="4114800">
                <a:moveTo>
                  <a:pt x="5565944" y="4114800"/>
                </a:moveTo>
                <a:lnTo>
                  <a:pt x="0" y="4114800"/>
                </a:lnTo>
                <a:lnTo>
                  <a:pt x="0" y="0"/>
                </a:lnTo>
                <a:lnTo>
                  <a:pt x="5565944" y="0"/>
                </a:lnTo>
                <a:lnTo>
                  <a:pt x="5565944"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224849">
            <a:off x="3066970" y="1339648"/>
            <a:ext cx="12839857" cy="6932149"/>
          </a:xfrm>
          <a:custGeom>
            <a:avLst/>
            <a:gdLst/>
            <a:ahLst/>
            <a:cxnLst/>
            <a:rect l="l" t="t" r="r" b="b"/>
            <a:pathLst>
              <a:path w="15215334" h="11618982">
                <a:moveTo>
                  <a:pt x="0" y="0"/>
                </a:moveTo>
                <a:lnTo>
                  <a:pt x="15215334" y="0"/>
                </a:lnTo>
                <a:lnTo>
                  <a:pt x="15215334" y="11618982"/>
                </a:lnTo>
                <a:lnTo>
                  <a:pt x="0" y="11618982"/>
                </a:lnTo>
                <a:lnTo>
                  <a:pt x="0" y="0"/>
                </a:lnTo>
                <a:close/>
              </a:path>
            </a:pathLst>
          </a:custGeom>
          <a:blipFill>
            <a:blip r:embed="rId5">
              <a:alphaModFix amt="59000"/>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42225" y="318965"/>
            <a:ext cx="4310743" cy="4114800"/>
          </a:xfrm>
          <a:custGeom>
            <a:avLst/>
            <a:gdLst/>
            <a:ahLst/>
            <a:cxnLst/>
            <a:rect l="l" t="t" r="r" b="b"/>
            <a:pathLst>
              <a:path w="4310743" h="4114800">
                <a:moveTo>
                  <a:pt x="0" y="0"/>
                </a:moveTo>
                <a:lnTo>
                  <a:pt x="4310743" y="0"/>
                </a:lnTo>
                <a:lnTo>
                  <a:pt x="431074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3270951" y="2376365"/>
            <a:ext cx="11785844" cy="5271487"/>
          </a:xfrm>
          <a:custGeom>
            <a:avLst/>
            <a:gdLst/>
            <a:ahLst/>
            <a:cxnLst/>
            <a:rect l="l" t="t" r="r" b="b"/>
            <a:pathLst>
              <a:path w="11785844" h="5271487">
                <a:moveTo>
                  <a:pt x="0" y="0"/>
                </a:moveTo>
                <a:lnTo>
                  <a:pt x="11785844" y="0"/>
                </a:lnTo>
                <a:lnTo>
                  <a:pt x="11785844" y="5271486"/>
                </a:lnTo>
                <a:lnTo>
                  <a:pt x="0" y="52714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6338479" y="3869060"/>
            <a:ext cx="6205321" cy="1248063"/>
          </a:xfrm>
          <a:prstGeom prst="rect">
            <a:avLst/>
          </a:prstGeom>
        </p:spPr>
        <p:txBody>
          <a:bodyPr lIns="0" tIns="0" rIns="0" bIns="0" rtlCol="0" anchor="t">
            <a:spAutoFit/>
          </a:bodyPr>
          <a:lstStyle/>
          <a:p>
            <a:pPr algn="l">
              <a:lnSpc>
                <a:spcPts val="9750"/>
              </a:lnSpc>
            </a:pPr>
            <a:r>
              <a:rPr lang="en-US" sz="8335" dirty="0">
                <a:solidFill>
                  <a:srgbClr val="1C2054"/>
                </a:solidFill>
                <a:latin typeface="Etna Sans Serif" panose="02000600000000000000"/>
                <a:ea typeface="Etna Sans Serif" panose="02000600000000000000"/>
                <a:cs typeface="Etna Sans Serif" panose="02000600000000000000"/>
                <a:sym typeface="Etna Sans Serif" panose="02000600000000000000"/>
              </a:rPr>
              <a:t>THANK YOU </a:t>
            </a:r>
            <a:endParaRPr lang="en-US" sz="8335" dirty="0">
              <a:solidFill>
                <a:srgbClr val="1C2054"/>
              </a:solidFill>
              <a:latin typeface="Etna Sans Serif" panose="02000600000000000000"/>
              <a:ea typeface="Etna Sans Serif" panose="02000600000000000000"/>
              <a:cs typeface="Etna Sans Serif" panose="02000600000000000000"/>
              <a:sym typeface="Etna Sans Serif" panose="020006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706816" y="6093561"/>
            <a:ext cx="5565944" cy="4114800"/>
          </a:xfrm>
          <a:custGeom>
            <a:avLst/>
            <a:gdLst/>
            <a:ahLst/>
            <a:cxnLst/>
            <a:rect l="l" t="t" r="r" b="b"/>
            <a:pathLst>
              <a:path w="5565944" h="4114800">
                <a:moveTo>
                  <a:pt x="5565944" y="4114800"/>
                </a:moveTo>
                <a:lnTo>
                  <a:pt x="0" y="4114800"/>
                </a:lnTo>
                <a:lnTo>
                  <a:pt x="0" y="0"/>
                </a:lnTo>
                <a:lnTo>
                  <a:pt x="5565944" y="0"/>
                </a:lnTo>
                <a:lnTo>
                  <a:pt x="5565944" y="411480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dirty="0"/>
          </a:p>
        </p:txBody>
      </p:sp>
      <p:sp>
        <p:nvSpPr>
          <p:cNvPr id="3" name="Freeform 3"/>
          <p:cNvSpPr/>
          <p:nvPr/>
        </p:nvSpPr>
        <p:spPr>
          <a:xfrm>
            <a:off x="13245413" y="2688940"/>
            <a:ext cx="4855566" cy="4909120"/>
          </a:xfrm>
          <a:custGeom>
            <a:avLst/>
            <a:gdLst/>
            <a:ahLst/>
            <a:cxnLst/>
            <a:rect l="l" t="t" r="r" b="b"/>
            <a:pathLst>
              <a:path w="4855566" h="4909120">
                <a:moveTo>
                  <a:pt x="0" y="0"/>
                </a:moveTo>
                <a:lnTo>
                  <a:pt x="4855565" y="0"/>
                </a:lnTo>
                <a:lnTo>
                  <a:pt x="4855565" y="4909120"/>
                </a:lnTo>
                <a:lnTo>
                  <a:pt x="0" y="49091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97907" y="-42185"/>
            <a:ext cx="14240139" cy="10443485"/>
          </a:xfrm>
          <a:custGeom>
            <a:avLst/>
            <a:gdLst/>
            <a:ahLst/>
            <a:cxnLst/>
            <a:rect l="l" t="t" r="r" b="b"/>
            <a:pathLst>
              <a:path w="14570585" h="10443485">
                <a:moveTo>
                  <a:pt x="0" y="0"/>
                </a:moveTo>
                <a:lnTo>
                  <a:pt x="14570585" y="0"/>
                </a:lnTo>
                <a:lnTo>
                  <a:pt x="14570585" y="10443485"/>
                </a:lnTo>
                <a:lnTo>
                  <a:pt x="0" y="10443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638173" y="554337"/>
            <a:ext cx="7777963" cy="987065"/>
          </a:xfrm>
          <a:prstGeom prst="rect">
            <a:avLst/>
          </a:prstGeom>
        </p:spPr>
        <p:txBody>
          <a:bodyPr lIns="0" tIns="0" rIns="0" bIns="0" rtlCol="0" anchor="t">
            <a:spAutoFit/>
          </a:bodyPr>
          <a:lstStyle/>
          <a:p>
            <a:pPr algn="l">
              <a:lnSpc>
                <a:spcPts val="8200"/>
              </a:lnSpc>
            </a:pPr>
            <a:r>
              <a:rPr lang="en-US" sz="66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AGENDA</a:t>
            </a:r>
            <a:endParaRPr lang="en-US" sz="66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7" name="TextBox 7"/>
          <p:cNvSpPr txBox="1"/>
          <p:nvPr/>
        </p:nvSpPr>
        <p:spPr>
          <a:xfrm>
            <a:off x="1169287" y="2136039"/>
            <a:ext cx="11793345" cy="7141311"/>
          </a:xfrm>
          <a:prstGeom prst="rect">
            <a:avLst/>
          </a:prstGeom>
        </p:spPr>
        <p:txBody>
          <a:bodyPr lIns="0" tIns="0" rIns="0" bIns="0" rtlCol="0" anchor="t">
            <a:spAutoFit/>
          </a:bodyPr>
          <a:lstStyle/>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OBJECTIVE OF THE PROJECT</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DATA UNDERSTANDING </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DATA CLEANING </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EXPORT DATA TO MYSQL </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PERFORMING QUERIES </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KEY INSIGHTS </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marL="1235075" lvl="1" indent="-617855" algn="just">
              <a:lnSpc>
                <a:spcPts val="8010"/>
              </a:lnSpc>
              <a:buFont typeface="Arial" panose="020B0604020202020204"/>
              <a:buChar char="•"/>
            </a:pPr>
            <a:r>
              <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CONCLUSION</a:t>
            </a:r>
            <a:endParaRPr lang="en-US" sz="44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34773"/>
            <a:ext cx="8425308" cy="6433872"/>
          </a:xfrm>
          <a:custGeom>
            <a:avLst/>
            <a:gdLst/>
            <a:ahLst/>
            <a:cxnLst/>
            <a:rect l="l" t="t" r="r" b="b"/>
            <a:pathLst>
              <a:path w="8425308" h="6433872">
                <a:moveTo>
                  <a:pt x="0" y="0"/>
                </a:moveTo>
                <a:lnTo>
                  <a:pt x="8425308" y="0"/>
                </a:lnTo>
                <a:lnTo>
                  <a:pt x="8425308" y="6433872"/>
                </a:lnTo>
                <a:lnTo>
                  <a:pt x="0" y="6433872"/>
                </a:lnTo>
                <a:lnTo>
                  <a:pt x="0" y="0"/>
                </a:lnTo>
                <a:close/>
              </a:path>
            </a:pathLst>
          </a:custGeom>
          <a:blipFill>
            <a:blip r:embed="rId1">
              <a:alphaModFix amt="59000"/>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549406" y="2341076"/>
            <a:ext cx="17622009" cy="7945924"/>
          </a:xfrm>
          <a:custGeom>
            <a:avLst/>
            <a:gdLst/>
            <a:ahLst/>
            <a:cxnLst/>
            <a:rect l="l" t="t" r="r" b="b"/>
            <a:pathLst>
              <a:path w="17622009" h="7945924">
                <a:moveTo>
                  <a:pt x="0" y="0"/>
                </a:moveTo>
                <a:lnTo>
                  <a:pt x="17622008" y="0"/>
                </a:lnTo>
                <a:lnTo>
                  <a:pt x="17622008" y="7945924"/>
                </a:lnTo>
                <a:lnTo>
                  <a:pt x="0" y="7945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551078" y="1047750"/>
            <a:ext cx="11222321" cy="816314"/>
          </a:xfrm>
          <a:prstGeom prst="rect">
            <a:avLst/>
          </a:prstGeom>
        </p:spPr>
        <p:txBody>
          <a:bodyPr wrap="square" lIns="0" tIns="0" rIns="0" bIns="0" rtlCol="0" anchor="t">
            <a:spAutoFit/>
          </a:bodyPr>
          <a:lstStyle/>
          <a:p>
            <a:pPr algn="l">
              <a:lnSpc>
                <a:spcPts val="6795"/>
              </a:lnSpc>
            </a:pPr>
            <a:r>
              <a:rPr lang="en-US" sz="54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OBJECTIVE OF THE PROJECT</a:t>
            </a:r>
            <a:endParaRPr lang="en-US" sz="54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5" name="TextBox 5"/>
          <p:cNvSpPr txBox="1"/>
          <p:nvPr/>
        </p:nvSpPr>
        <p:spPr>
          <a:xfrm>
            <a:off x="7523146" y="4147746"/>
            <a:ext cx="9736154" cy="3594382"/>
          </a:xfrm>
          <a:prstGeom prst="rect">
            <a:avLst/>
          </a:prstGeom>
        </p:spPr>
        <p:txBody>
          <a:bodyPr lIns="0" tIns="0" rIns="0" bIns="0" rtlCol="0" anchor="t">
            <a:spAutoFit/>
          </a:bodyPr>
          <a:lstStyle/>
          <a:p>
            <a:pPr algn="just">
              <a:lnSpc>
                <a:spcPts val="5695"/>
              </a:lnSpc>
            </a:pPr>
            <a:r>
              <a:rPr lang="en-US" sz="407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The objective of this project is to analyze global salary survey data to identify trends, patterns, and key insights across various factors such as job titles, industries, education levels, cities, countries, and gender.</a:t>
            </a:r>
            <a:endParaRPr lang="en-US" sz="407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p:txBody>
      </p:sp>
      <p:sp>
        <p:nvSpPr>
          <p:cNvPr id="6" name="Freeform 6"/>
          <p:cNvSpPr/>
          <p:nvPr/>
        </p:nvSpPr>
        <p:spPr>
          <a:xfrm>
            <a:off x="15600986" y="2749"/>
            <a:ext cx="2687014" cy="2051902"/>
          </a:xfrm>
          <a:custGeom>
            <a:avLst/>
            <a:gdLst/>
            <a:ahLst/>
            <a:cxnLst/>
            <a:rect l="l" t="t" r="r" b="b"/>
            <a:pathLst>
              <a:path w="2687014" h="2051902">
                <a:moveTo>
                  <a:pt x="0" y="0"/>
                </a:moveTo>
                <a:lnTo>
                  <a:pt x="2687014" y="0"/>
                </a:lnTo>
                <a:lnTo>
                  <a:pt x="2687014" y="2051902"/>
                </a:lnTo>
                <a:lnTo>
                  <a:pt x="0" y="2051902"/>
                </a:lnTo>
                <a:lnTo>
                  <a:pt x="0" y="0"/>
                </a:lnTo>
                <a:close/>
              </a:path>
            </a:pathLst>
          </a:custGeom>
          <a:blipFill>
            <a:blip r:embed="rId5">
              <a:alphaModFix amt="59000"/>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1293886" y="3380781"/>
            <a:ext cx="5540770" cy="4402394"/>
          </a:xfrm>
          <a:custGeom>
            <a:avLst/>
            <a:gdLst/>
            <a:ahLst/>
            <a:cxnLst/>
            <a:rect l="l" t="t" r="r" b="b"/>
            <a:pathLst>
              <a:path w="5540770" h="4402394">
                <a:moveTo>
                  <a:pt x="0" y="0"/>
                </a:moveTo>
                <a:lnTo>
                  <a:pt x="5540770" y="0"/>
                </a:lnTo>
                <a:lnTo>
                  <a:pt x="5540770" y="4402394"/>
                </a:lnTo>
                <a:lnTo>
                  <a:pt x="0" y="44023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0984" y="588236"/>
            <a:ext cx="13837586" cy="936154"/>
          </a:xfrm>
          <a:prstGeom prst="rect">
            <a:avLst/>
          </a:prstGeom>
        </p:spPr>
        <p:txBody>
          <a:bodyPr lIns="0" tIns="0" rIns="0" bIns="0" rtlCol="0" anchor="t">
            <a:spAutoFit/>
          </a:bodyPr>
          <a:lstStyle/>
          <a:p>
            <a:pPr algn="just">
              <a:lnSpc>
                <a:spcPts val="7270"/>
              </a:lnSpc>
            </a:pPr>
            <a:r>
              <a:rPr lang="en-US" sz="66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DATA UNDERSTANDING</a:t>
            </a:r>
            <a:endParaRPr lang="en-US" sz="66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3" name="TextBox 3"/>
          <p:cNvSpPr txBox="1"/>
          <p:nvPr/>
        </p:nvSpPr>
        <p:spPr>
          <a:xfrm>
            <a:off x="373688" y="2106220"/>
            <a:ext cx="10522911" cy="872034"/>
          </a:xfrm>
          <a:prstGeom prst="rect">
            <a:avLst/>
          </a:prstGeom>
        </p:spPr>
        <p:txBody>
          <a:bodyPr wrap="square" lIns="0" tIns="0" rIns="0" bIns="0" rtlCol="0" anchor="t">
            <a:spAutoFit/>
          </a:bodyPr>
          <a:lstStyle/>
          <a:p>
            <a:pPr algn="ctr">
              <a:lnSpc>
                <a:spcPts val="6795"/>
              </a:lnSpc>
              <a:spcBef>
                <a:spcPct val="0"/>
              </a:spcBef>
            </a:pPr>
            <a:r>
              <a:rPr lang="en-US" sz="5810" dirty="0">
                <a:solidFill>
                  <a:srgbClr val="1C2054"/>
                </a:solidFill>
                <a:latin typeface="Etna Sans Serif" panose="02000600000000000000"/>
                <a:ea typeface="Etna Sans Serif" panose="02000600000000000000"/>
                <a:cs typeface="Etna Sans Serif" panose="02000600000000000000"/>
                <a:sym typeface="Etna Sans Serif" panose="02000600000000000000"/>
              </a:rPr>
              <a:t> </a:t>
            </a:r>
            <a:r>
              <a:rPr lang="en-US" sz="5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28104 ROWS x 16 COLUMNS</a:t>
            </a:r>
            <a:endParaRPr lang="en-US" sz="5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4" name="Freeform 4"/>
          <p:cNvSpPr/>
          <p:nvPr/>
        </p:nvSpPr>
        <p:spPr>
          <a:xfrm>
            <a:off x="2491740" y="3557103"/>
            <a:ext cx="14359343" cy="6422543"/>
          </a:xfrm>
          <a:custGeom>
            <a:avLst/>
            <a:gdLst/>
            <a:ahLst/>
            <a:cxnLst/>
            <a:rect l="l" t="t" r="r" b="b"/>
            <a:pathLst>
              <a:path w="14359343" h="6422543">
                <a:moveTo>
                  <a:pt x="0" y="0"/>
                </a:moveTo>
                <a:lnTo>
                  <a:pt x="14359343" y="0"/>
                </a:lnTo>
                <a:lnTo>
                  <a:pt x="14359343" y="6422543"/>
                </a:lnTo>
                <a:lnTo>
                  <a:pt x="0" y="642254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25"/>
          <p:cNvSpPr/>
          <p:nvPr/>
        </p:nvSpPr>
        <p:spPr>
          <a:xfrm>
            <a:off x="3640181" y="4457700"/>
            <a:ext cx="12062460" cy="4294478"/>
          </a:xfrm>
          <a:custGeom>
            <a:avLst/>
            <a:gdLst/>
            <a:ahLst/>
            <a:cxnLst/>
            <a:rect l="l" t="t" r="r" b="b"/>
            <a:pathLst>
              <a:path w="9063104" h="4294478">
                <a:moveTo>
                  <a:pt x="0" y="0"/>
                </a:moveTo>
                <a:lnTo>
                  <a:pt x="9063104" y="0"/>
                </a:lnTo>
                <a:lnTo>
                  <a:pt x="9063104" y="4294478"/>
                </a:lnTo>
                <a:lnTo>
                  <a:pt x="0" y="4294478"/>
                </a:lnTo>
                <a:lnTo>
                  <a:pt x="0" y="0"/>
                </a:lnTo>
                <a:close/>
              </a:path>
            </a:pathLst>
          </a:custGeom>
          <a:blipFill>
            <a:blip r:embed="rId3"/>
            <a:stretch>
              <a:fillRect r="-2469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203537">
            <a:off x="3275905" y="597471"/>
            <a:ext cx="11220452" cy="8697745"/>
          </a:xfrm>
          <a:custGeom>
            <a:avLst/>
            <a:gdLst/>
            <a:ahLst/>
            <a:cxnLst/>
            <a:rect l="l" t="t" r="r" b="b"/>
            <a:pathLst>
              <a:path w="11220452" h="8697745">
                <a:moveTo>
                  <a:pt x="237045" y="0"/>
                </a:moveTo>
                <a:lnTo>
                  <a:pt x="11220452" y="310415"/>
                </a:lnTo>
                <a:lnTo>
                  <a:pt x="10983407" y="8697745"/>
                </a:lnTo>
                <a:lnTo>
                  <a:pt x="0" y="8387329"/>
                </a:lnTo>
                <a:lnTo>
                  <a:pt x="237045" y="0"/>
                </a:lnTo>
                <a:close/>
              </a:path>
            </a:pathLst>
          </a:custGeom>
          <a:blipFill>
            <a:blip r:embed="rId1">
              <a:alphaModFix amt="59000"/>
              <a:extLst>
                <a:ext uri="{96DAC541-7B7A-43D3-8B79-37D633B846F1}">
                  <asvg:svgBlip xmlns:asvg="http://schemas.microsoft.com/office/drawing/2016/SVG/main" r:embed="rId2"/>
                </a:ext>
              </a:extLst>
            </a:blip>
            <a:stretch>
              <a:fillRect r="-1510"/>
            </a:stretch>
          </a:blipFill>
          <a:ln cap="sq">
            <a:noFill/>
            <a:prstDash val="solid"/>
            <a:miter/>
          </a:ln>
        </p:spPr>
      </p:sp>
      <p:sp>
        <p:nvSpPr>
          <p:cNvPr id="3" name="Freeform 3"/>
          <p:cNvSpPr/>
          <p:nvPr/>
        </p:nvSpPr>
        <p:spPr>
          <a:xfrm>
            <a:off x="1764783" y="2714621"/>
            <a:ext cx="4203762" cy="4939420"/>
          </a:xfrm>
          <a:custGeom>
            <a:avLst/>
            <a:gdLst/>
            <a:ahLst/>
            <a:cxnLst/>
            <a:rect l="l" t="t" r="r" b="b"/>
            <a:pathLst>
              <a:path w="4203762" h="4939420">
                <a:moveTo>
                  <a:pt x="0" y="0"/>
                </a:moveTo>
                <a:lnTo>
                  <a:pt x="4203762" y="0"/>
                </a:lnTo>
                <a:lnTo>
                  <a:pt x="4203762" y="4939420"/>
                </a:lnTo>
                <a:lnTo>
                  <a:pt x="0" y="4939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8944958"/>
            <a:ext cx="1234595" cy="1342042"/>
          </a:xfrm>
          <a:custGeom>
            <a:avLst/>
            <a:gdLst/>
            <a:ahLst/>
            <a:cxnLst/>
            <a:rect l="l" t="t" r="r" b="b"/>
            <a:pathLst>
              <a:path w="1234595" h="1342042">
                <a:moveTo>
                  <a:pt x="0" y="0"/>
                </a:moveTo>
                <a:lnTo>
                  <a:pt x="1234595" y="0"/>
                </a:lnTo>
                <a:lnTo>
                  <a:pt x="1234595" y="1342042"/>
                </a:lnTo>
                <a:lnTo>
                  <a:pt x="0" y="1342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9181442">
            <a:off x="151289" y="340524"/>
            <a:ext cx="2744796" cy="2096026"/>
          </a:xfrm>
          <a:custGeom>
            <a:avLst/>
            <a:gdLst/>
            <a:ahLst/>
            <a:cxnLst/>
            <a:rect l="l" t="t" r="r" b="b"/>
            <a:pathLst>
              <a:path w="2744796" h="2096026">
                <a:moveTo>
                  <a:pt x="0" y="0"/>
                </a:moveTo>
                <a:lnTo>
                  <a:pt x="2744796" y="0"/>
                </a:lnTo>
                <a:lnTo>
                  <a:pt x="2744796" y="2096026"/>
                </a:lnTo>
                <a:lnTo>
                  <a:pt x="0" y="2096026"/>
                </a:lnTo>
                <a:lnTo>
                  <a:pt x="0" y="0"/>
                </a:lnTo>
                <a:close/>
              </a:path>
            </a:pathLst>
          </a:custGeom>
          <a:blipFill>
            <a:blip r:embed="rId7">
              <a:alphaModFix amt="59000"/>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041634" y="3369363"/>
            <a:ext cx="10611283" cy="4746138"/>
          </a:xfrm>
          <a:custGeom>
            <a:avLst/>
            <a:gdLst/>
            <a:ahLst/>
            <a:cxnLst/>
            <a:rect l="l" t="t" r="r" b="b"/>
            <a:pathLst>
              <a:path w="10611283" h="4746138">
                <a:moveTo>
                  <a:pt x="0" y="0"/>
                </a:moveTo>
                <a:lnTo>
                  <a:pt x="10611283" y="0"/>
                </a:lnTo>
                <a:lnTo>
                  <a:pt x="10611283" y="4746138"/>
                </a:lnTo>
                <a:lnTo>
                  <a:pt x="0" y="47461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7" name="TextBox 7"/>
          <p:cNvSpPr txBox="1"/>
          <p:nvPr/>
        </p:nvSpPr>
        <p:spPr>
          <a:xfrm>
            <a:off x="4960282" y="1388537"/>
            <a:ext cx="10105558" cy="872034"/>
          </a:xfrm>
          <a:prstGeom prst="rect">
            <a:avLst/>
          </a:prstGeom>
        </p:spPr>
        <p:txBody>
          <a:bodyPr lIns="0" tIns="0" rIns="0" bIns="0" rtlCol="0" anchor="t">
            <a:spAutoFit/>
          </a:bodyPr>
          <a:lstStyle/>
          <a:p>
            <a:pPr algn="ctr">
              <a:lnSpc>
                <a:spcPts val="6795"/>
              </a:lnSpc>
            </a:pPr>
            <a:r>
              <a:rPr lang="en-US" sz="581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DATA CLEANING</a:t>
            </a:r>
            <a:endParaRPr lang="en-US" sz="581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8" name="Freeform 8"/>
          <p:cNvSpPr/>
          <p:nvPr/>
        </p:nvSpPr>
        <p:spPr>
          <a:xfrm>
            <a:off x="16395320" y="0"/>
            <a:ext cx="1892680" cy="2057400"/>
          </a:xfrm>
          <a:custGeom>
            <a:avLst/>
            <a:gdLst/>
            <a:ahLst/>
            <a:cxnLst/>
            <a:rect l="l" t="t" r="r" b="b"/>
            <a:pathLst>
              <a:path w="1892680" h="2057400">
                <a:moveTo>
                  <a:pt x="0" y="0"/>
                </a:moveTo>
                <a:lnTo>
                  <a:pt x="1892680" y="0"/>
                </a:lnTo>
                <a:lnTo>
                  <a:pt x="189268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7041634" y="4002278"/>
            <a:ext cx="10105558" cy="798295"/>
          </a:xfrm>
          <a:prstGeom prst="rect">
            <a:avLst/>
          </a:prstGeom>
        </p:spPr>
        <p:txBody>
          <a:bodyPr lIns="0" tIns="0" rIns="0" bIns="0" rtlCol="0" anchor="t">
            <a:spAutoFit/>
          </a:bodyPr>
          <a:lstStyle/>
          <a:p>
            <a:pPr algn="ctr">
              <a:lnSpc>
                <a:spcPts val="6795"/>
              </a:lnSpc>
            </a:pPr>
            <a:r>
              <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1.REMOVE DUPLICATES</a:t>
            </a:r>
            <a:endPar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10" name="TextBox 10"/>
          <p:cNvSpPr txBox="1"/>
          <p:nvPr/>
        </p:nvSpPr>
        <p:spPr>
          <a:xfrm>
            <a:off x="7153742" y="5176937"/>
            <a:ext cx="10105558" cy="798295"/>
          </a:xfrm>
          <a:prstGeom prst="rect">
            <a:avLst/>
          </a:prstGeom>
        </p:spPr>
        <p:txBody>
          <a:bodyPr lIns="0" tIns="0" rIns="0" bIns="0" rtlCol="0" anchor="t">
            <a:spAutoFit/>
          </a:bodyPr>
          <a:lstStyle/>
          <a:p>
            <a:pPr algn="ctr">
              <a:lnSpc>
                <a:spcPts val="6795"/>
              </a:lnSpc>
            </a:pPr>
            <a:r>
              <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2.FILL THE NULL VALUES</a:t>
            </a:r>
            <a:endPar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11" name="TextBox 11"/>
          <p:cNvSpPr txBox="1"/>
          <p:nvPr/>
        </p:nvSpPr>
        <p:spPr>
          <a:xfrm>
            <a:off x="7041634" y="6351595"/>
            <a:ext cx="10105558" cy="798295"/>
          </a:xfrm>
          <a:prstGeom prst="rect">
            <a:avLst/>
          </a:prstGeom>
        </p:spPr>
        <p:txBody>
          <a:bodyPr lIns="0" tIns="0" rIns="0" bIns="0" rtlCol="0" anchor="t">
            <a:spAutoFit/>
          </a:bodyPr>
          <a:lstStyle/>
          <a:p>
            <a:pPr algn="ctr">
              <a:lnSpc>
                <a:spcPts val="6795"/>
              </a:lnSpc>
            </a:pPr>
            <a:r>
              <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3.HANDLING OUTLIERS </a:t>
            </a:r>
            <a:endParaRPr lang="en-US" sz="48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484323">
            <a:off x="3641722" y="413714"/>
            <a:ext cx="12387534" cy="9459571"/>
          </a:xfrm>
          <a:custGeom>
            <a:avLst/>
            <a:gdLst/>
            <a:ahLst/>
            <a:cxnLst/>
            <a:rect l="l" t="t" r="r" b="b"/>
            <a:pathLst>
              <a:path w="12387534" h="9459571">
                <a:moveTo>
                  <a:pt x="0" y="0"/>
                </a:moveTo>
                <a:lnTo>
                  <a:pt x="12387534" y="0"/>
                </a:lnTo>
                <a:lnTo>
                  <a:pt x="12387534" y="9459572"/>
                </a:lnTo>
                <a:lnTo>
                  <a:pt x="0" y="9459572"/>
                </a:lnTo>
                <a:lnTo>
                  <a:pt x="0" y="0"/>
                </a:lnTo>
                <a:close/>
              </a:path>
            </a:pathLst>
          </a:custGeom>
          <a:blipFill>
            <a:blip r:embed="rId1">
              <a:alphaModFix amt="59000"/>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rot="-9181442">
            <a:off x="15617827" y="8238250"/>
            <a:ext cx="2410712" cy="1840907"/>
          </a:xfrm>
          <a:custGeom>
            <a:avLst/>
            <a:gdLst/>
            <a:ahLst/>
            <a:cxnLst/>
            <a:rect l="l" t="t" r="r" b="b"/>
            <a:pathLst>
              <a:path w="2410712" h="1840907">
                <a:moveTo>
                  <a:pt x="0" y="0"/>
                </a:moveTo>
                <a:lnTo>
                  <a:pt x="2410711" y="0"/>
                </a:lnTo>
                <a:lnTo>
                  <a:pt x="2410711" y="1840907"/>
                </a:lnTo>
                <a:lnTo>
                  <a:pt x="0" y="1840907"/>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flipH="1">
            <a:off x="0" y="7560042"/>
            <a:ext cx="2812899" cy="2726958"/>
          </a:xfrm>
          <a:custGeom>
            <a:avLst/>
            <a:gdLst/>
            <a:ahLst/>
            <a:cxnLst/>
            <a:rect l="l" t="t" r="r" b="b"/>
            <a:pathLst>
              <a:path w="2812899" h="2726958">
                <a:moveTo>
                  <a:pt x="2812899" y="0"/>
                </a:moveTo>
                <a:lnTo>
                  <a:pt x="0" y="0"/>
                </a:lnTo>
                <a:lnTo>
                  <a:pt x="0" y="2726958"/>
                </a:lnTo>
                <a:lnTo>
                  <a:pt x="2812899" y="2726958"/>
                </a:lnTo>
                <a:lnTo>
                  <a:pt x="281289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417069" y="597079"/>
            <a:ext cx="9099535" cy="2275825"/>
          </a:xfrm>
          <a:custGeom>
            <a:avLst/>
            <a:gdLst/>
            <a:ahLst/>
            <a:cxnLst/>
            <a:rect l="l" t="t" r="r" b="b"/>
            <a:pathLst>
              <a:path w="9099535" h="2330885">
                <a:moveTo>
                  <a:pt x="0" y="0"/>
                </a:moveTo>
                <a:lnTo>
                  <a:pt x="9099535" y="0"/>
                </a:lnTo>
                <a:lnTo>
                  <a:pt x="9099535" y="2330885"/>
                </a:lnTo>
                <a:lnTo>
                  <a:pt x="0" y="2330885"/>
                </a:lnTo>
                <a:lnTo>
                  <a:pt x="0" y="0"/>
                </a:lnTo>
                <a:close/>
              </a:path>
            </a:pathLst>
          </a:custGeom>
          <a:blipFill>
            <a:blip r:embed="rId7"/>
            <a:stretch>
              <a:fillRect l="-9930" r="-14265"/>
            </a:stretch>
          </a:blipFill>
        </p:spPr>
        <p:txBody>
          <a:bodyPr/>
          <a:lstStyle/>
          <a:p>
            <a:endParaRPr lang="en-US" dirty="0"/>
          </a:p>
        </p:txBody>
      </p:sp>
      <p:sp>
        <p:nvSpPr>
          <p:cNvPr id="7" name="Freeform 7"/>
          <p:cNvSpPr/>
          <p:nvPr/>
        </p:nvSpPr>
        <p:spPr>
          <a:xfrm>
            <a:off x="8417069" y="3604297"/>
            <a:ext cx="9099534" cy="2064469"/>
          </a:xfrm>
          <a:custGeom>
            <a:avLst/>
            <a:gdLst/>
            <a:ahLst/>
            <a:cxnLst/>
            <a:rect l="l" t="t" r="r" b="b"/>
            <a:pathLst>
              <a:path w="7851972" h="2064469">
                <a:moveTo>
                  <a:pt x="0" y="0"/>
                </a:moveTo>
                <a:lnTo>
                  <a:pt x="7851972" y="0"/>
                </a:lnTo>
                <a:lnTo>
                  <a:pt x="7851972" y="2064469"/>
                </a:lnTo>
                <a:lnTo>
                  <a:pt x="0" y="2064469"/>
                </a:lnTo>
                <a:lnTo>
                  <a:pt x="0" y="0"/>
                </a:lnTo>
                <a:close/>
              </a:path>
            </a:pathLst>
          </a:custGeom>
          <a:blipFill>
            <a:blip r:embed="rId8"/>
            <a:stretch>
              <a:fillRect l="-40065" t="-32796" r="-28143" b="-301442"/>
            </a:stretch>
          </a:blipFill>
        </p:spPr>
      </p:sp>
      <p:sp>
        <p:nvSpPr>
          <p:cNvPr id="8" name="Freeform 8"/>
          <p:cNvSpPr/>
          <p:nvPr/>
        </p:nvSpPr>
        <p:spPr>
          <a:xfrm>
            <a:off x="2812899" y="7140603"/>
            <a:ext cx="13623973" cy="1980975"/>
          </a:xfrm>
          <a:custGeom>
            <a:avLst/>
            <a:gdLst/>
            <a:ahLst/>
            <a:cxnLst/>
            <a:rect l="l" t="t" r="r" b="b"/>
            <a:pathLst>
              <a:path w="13623973" h="1980975">
                <a:moveTo>
                  <a:pt x="0" y="0"/>
                </a:moveTo>
                <a:lnTo>
                  <a:pt x="13623972" y="0"/>
                </a:lnTo>
                <a:lnTo>
                  <a:pt x="13623972" y="1980974"/>
                </a:lnTo>
                <a:lnTo>
                  <a:pt x="0" y="1980974"/>
                </a:lnTo>
                <a:lnTo>
                  <a:pt x="0" y="0"/>
                </a:lnTo>
                <a:close/>
              </a:path>
            </a:pathLst>
          </a:custGeom>
          <a:blipFill>
            <a:blip r:embed="rId9"/>
            <a:stretch>
              <a:fillRect t="-3729" b="-3729"/>
            </a:stretch>
          </a:blipFill>
        </p:spPr>
      </p:sp>
      <p:sp>
        <p:nvSpPr>
          <p:cNvPr id="9" name="TextBox 9"/>
          <p:cNvSpPr txBox="1"/>
          <p:nvPr/>
        </p:nvSpPr>
        <p:spPr>
          <a:xfrm>
            <a:off x="525351" y="881281"/>
            <a:ext cx="7448740" cy="820738"/>
          </a:xfrm>
          <a:prstGeom prst="rect">
            <a:avLst/>
          </a:prstGeom>
        </p:spPr>
        <p:txBody>
          <a:bodyPr lIns="0" tIns="0" rIns="0" bIns="0" rtlCol="0" anchor="t">
            <a:spAutoFit/>
          </a:bodyPr>
          <a:lstStyle/>
          <a:p>
            <a:pPr algn="l">
              <a:lnSpc>
                <a:spcPts val="6425"/>
              </a:lnSpc>
            </a:pPr>
            <a:r>
              <a:rPr lang="en-US" sz="54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1.</a:t>
            </a:r>
            <a:r>
              <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REMOVE DUPLICATES</a:t>
            </a:r>
            <a:endPar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10" name="TextBox 10"/>
          <p:cNvSpPr txBox="1"/>
          <p:nvPr/>
        </p:nvSpPr>
        <p:spPr>
          <a:xfrm>
            <a:off x="525351" y="3043586"/>
            <a:ext cx="7661225" cy="798295"/>
          </a:xfrm>
          <a:prstGeom prst="rect">
            <a:avLst/>
          </a:prstGeom>
        </p:spPr>
        <p:txBody>
          <a:bodyPr lIns="0" tIns="0" rIns="0" bIns="0" rtlCol="0" anchor="t">
            <a:spAutoFit/>
          </a:bodyPr>
          <a:lstStyle/>
          <a:p>
            <a:pPr algn="ctr">
              <a:lnSpc>
                <a:spcPts val="6795"/>
              </a:lnSpc>
              <a:spcBef>
                <a:spcPct val="0"/>
              </a:spcBef>
            </a:pPr>
            <a:r>
              <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2.FILL THE NULL VALUES</a:t>
            </a:r>
            <a:endPar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11" name="TextBox 11"/>
          <p:cNvSpPr txBox="1"/>
          <p:nvPr/>
        </p:nvSpPr>
        <p:spPr>
          <a:xfrm>
            <a:off x="538475" y="5790456"/>
            <a:ext cx="8396225" cy="816314"/>
          </a:xfrm>
          <a:prstGeom prst="rect">
            <a:avLst/>
          </a:prstGeom>
        </p:spPr>
        <p:txBody>
          <a:bodyPr lIns="0" tIns="0" rIns="0" bIns="0" rtlCol="0" anchor="t">
            <a:spAutoFit/>
          </a:bodyPr>
          <a:lstStyle/>
          <a:p>
            <a:pPr algn="l">
              <a:lnSpc>
                <a:spcPts val="6795"/>
              </a:lnSpc>
            </a:pPr>
            <a:r>
              <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3.HANDLING OUTLIERS </a:t>
            </a:r>
            <a:endParaRPr lang="en-US" sz="48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434714">
            <a:off x="2838960" y="893431"/>
            <a:ext cx="14212886" cy="8746403"/>
          </a:xfrm>
          <a:custGeom>
            <a:avLst/>
            <a:gdLst/>
            <a:ahLst/>
            <a:cxnLst/>
            <a:rect l="l" t="t" r="r" b="b"/>
            <a:pathLst>
              <a:path w="9301788" h="7103184">
                <a:moveTo>
                  <a:pt x="0" y="0"/>
                </a:moveTo>
                <a:lnTo>
                  <a:pt x="9301788" y="0"/>
                </a:lnTo>
                <a:lnTo>
                  <a:pt x="9301788" y="7103184"/>
                </a:lnTo>
                <a:lnTo>
                  <a:pt x="0" y="7103184"/>
                </a:lnTo>
                <a:lnTo>
                  <a:pt x="0" y="0"/>
                </a:lnTo>
                <a:close/>
              </a:path>
            </a:pathLst>
          </a:custGeom>
          <a:blipFill>
            <a:blip r:embed="rId1">
              <a:alphaModFix amt="59000"/>
              <a:extLst>
                <a:ext uri="{96DAC541-7B7A-43D3-8B79-37D633B846F1}">
                  <asvg:svgBlip xmlns:asvg="http://schemas.microsoft.com/office/drawing/2016/SVG/main" r:embed="rId2"/>
                </a:ext>
              </a:extLst>
            </a:blip>
            <a:stretch>
              <a:fillRect/>
            </a:stretch>
          </a:blipFill>
          <a:ln cap="sq">
            <a:noFill/>
            <a:prstDash val="solid"/>
            <a:miter/>
          </a:ln>
        </p:spPr>
      </p:sp>
      <p:sp>
        <p:nvSpPr>
          <p:cNvPr id="3" name="TextBox 3"/>
          <p:cNvSpPr txBox="1"/>
          <p:nvPr/>
        </p:nvSpPr>
        <p:spPr>
          <a:xfrm>
            <a:off x="748714" y="606083"/>
            <a:ext cx="9462086" cy="872034"/>
          </a:xfrm>
          <a:prstGeom prst="rect">
            <a:avLst/>
          </a:prstGeom>
        </p:spPr>
        <p:txBody>
          <a:bodyPr wrap="square" lIns="0" tIns="0" rIns="0" bIns="0" rtlCol="0" anchor="t">
            <a:spAutoFit/>
          </a:bodyPr>
          <a:lstStyle/>
          <a:p>
            <a:pPr algn="l">
              <a:lnSpc>
                <a:spcPts val="6795"/>
              </a:lnSpc>
            </a:pPr>
            <a:r>
              <a:rPr lang="en-US" sz="60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PERFORMING QUERIES</a:t>
            </a:r>
            <a:endParaRPr lang="en-US" sz="60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6" name="TextBox 6"/>
          <p:cNvSpPr txBox="1"/>
          <p:nvPr/>
        </p:nvSpPr>
        <p:spPr>
          <a:xfrm>
            <a:off x="990600" y="1591900"/>
            <a:ext cx="17297400" cy="1658339"/>
          </a:xfrm>
          <a:prstGeom prst="rect">
            <a:avLst/>
          </a:prstGeom>
        </p:spPr>
        <p:txBody>
          <a:bodyPr wrap="square" lIns="0" tIns="0" rIns="0" bIns="0" rtlCol="0" anchor="t">
            <a:spAutoFit/>
          </a:bodyPr>
          <a:lstStyle/>
          <a:p>
            <a:pPr algn="l">
              <a:lnSpc>
                <a:spcPts val="6795"/>
              </a:lnSpc>
              <a:spcBef>
                <a:spcPct val="0"/>
              </a:spcBef>
            </a:pPr>
            <a:r>
              <a:rPr lang="en-US" sz="4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SELECT Industry, Gender, ROUND(AVG(</a:t>
            </a:r>
            <a:r>
              <a:rPr lang="en-US" sz="4400" dirty="0" err="1">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annual_salary</a:t>
            </a:r>
            <a:r>
              <a:rPr lang="en-US" sz="4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),2) AS </a:t>
            </a:r>
            <a:r>
              <a:rPr lang="en-US" sz="4400" dirty="0" err="1">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avg_salary</a:t>
            </a:r>
            <a:r>
              <a:rPr lang="en-US" sz="4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 FROM </a:t>
            </a:r>
            <a:r>
              <a:rPr lang="en-US" sz="4400" dirty="0" err="1">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salarysurvey</a:t>
            </a:r>
            <a:r>
              <a:rPr lang="en-US" sz="4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 GROUP BY Industry, Gender;</a:t>
            </a:r>
            <a:endParaRPr lang="en-US" sz="4400"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4" name="Freeform 23"/>
          <p:cNvSpPr/>
          <p:nvPr/>
        </p:nvSpPr>
        <p:spPr>
          <a:xfrm>
            <a:off x="985024" y="4229100"/>
            <a:ext cx="8539976" cy="5029200"/>
          </a:xfrm>
          <a:custGeom>
            <a:avLst/>
            <a:gdLst/>
            <a:ahLst/>
            <a:cxnLst/>
            <a:rect l="l" t="t" r="r" b="b"/>
            <a:pathLst>
              <a:path w="7901758" h="4204249">
                <a:moveTo>
                  <a:pt x="0" y="0"/>
                </a:moveTo>
                <a:lnTo>
                  <a:pt x="7901758" y="0"/>
                </a:lnTo>
                <a:lnTo>
                  <a:pt x="7901758" y="4204249"/>
                </a:lnTo>
                <a:lnTo>
                  <a:pt x="0" y="4204249"/>
                </a:lnTo>
                <a:lnTo>
                  <a:pt x="0" y="0"/>
                </a:lnTo>
                <a:close/>
              </a:path>
            </a:pathLst>
          </a:custGeom>
          <a:blipFill>
            <a:blip r:embed="rId3"/>
            <a:stretch>
              <a:fillRect l="-3074" t="-2204" b="-19813"/>
            </a:stretch>
          </a:blipFill>
        </p:spPr>
      </p:sp>
      <p:sp>
        <p:nvSpPr>
          <p:cNvPr id="5" name="Freeform 24"/>
          <p:cNvSpPr/>
          <p:nvPr/>
        </p:nvSpPr>
        <p:spPr>
          <a:xfrm>
            <a:off x="9950979" y="4229100"/>
            <a:ext cx="7782935" cy="4466000"/>
          </a:xfrm>
          <a:custGeom>
            <a:avLst/>
            <a:gdLst/>
            <a:ahLst/>
            <a:cxnLst/>
            <a:rect l="l" t="t" r="r" b="b"/>
            <a:pathLst>
              <a:path w="8386997" h="4204249">
                <a:moveTo>
                  <a:pt x="0" y="0"/>
                </a:moveTo>
                <a:lnTo>
                  <a:pt x="8386997" y="0"/>
                </a:lnTo>
                <a:lnTo>
                  <a:pt x="8386997" y="4204249"/>
                </a:lnTo>
                <a:lnTo>
                  <a:pt x="0" y="4204249"/>
                </a:lnTo>
                <a:lnTo>
                  <a:pt x="0" y="0"/>
                </a:lnTo>
                <a:close/>
              </a:path>
            </a:pathLst>
          </a:custGeom>
          <a:blipFill>
            <a:blip r:embed="rId4"/>
            <a:stretch>
              <a:fillRect t="-28539" r="-10263" b="-601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23124" y="1758376"/>
            <a:ext cx="17436276" cy="2686255"/>
          </a:xfrm>
          <a:custGeom>
            <a:avLst/>
            <a:gdLst/>
            <a:ahLst/>
            <a:cxnLst/>
            <a:rect l="l" t="t" r="r" b="b"/>
            <a:pathLst>
              <a:path w="14199585" h="5033614">
                <a:moveTo>
                  <a:pt x="0" y="0"/>
                </a:moveTo>
                <a:lnTo>
                  <a:pt x="14199584" y="0"/>
                </a:lnTo>
                <a:lnTo>
                  <a:pt x="14199584" y="5033614"/>
                </a:lnTo>
                <a:lnTo>
                  <a:pt x="0" y="50336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flipH="1" flipV="1">
            <a:off x="13245413" y="6586449"/>
            <a:ext cx="5005604" cy="3700551"/>
          </a:xfrm>
          <a:custGeom>
            <a:avLst/>
            <a:gdLst/>
            <a:ahLst/>
            <a:cxnLst/>
            <a:rect l="l" t="t" r="r" b="b"/>
            <a:pathLst>
              <a:path w="5005604" h="3700551">
                <a:moveTo>
                  <a:pt x="5005603" y="3700551"/>
                </a:moveTo>
                <a:lnTo>
                  <a:pt x="0" y="3700551"/>
                </a:lnTo>
                <a:lnTo>
                  <a:pt x="0" y="0"/>
                </a:lnTo>
                <a:lnTo>
                  <a:pt x="5005603" y="0"/>
                </a:lnTo>
                <a:lnTo>
                  <a:pt x="5005603" y="37005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66800" y="2292439"/>
            <a:ext cx="16192500" cy="2152192"/>
          </a:xfrm>
          <a:prstGeom prst="rect">
            <a:avLst/>
          </a:prstGeom>
        </p:spPr>
        <p:txBody>
          <a:bodyPr wrap="square" lIns="0" tIns="0" rIns="0" bIns="0" rtlCol="0" anchor="t">
            <a:spAutoFit/>
          </a:bodyPr>
          <a:lstStyle/>
          <a:p>
            <a:pPr algn="just">
              <a:lnSpc>
                <a:spcPts val="4060"/>
              </a:lnSpc>
            </a:pP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SELECT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s.Country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s.Job_Title</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s.Annual_Salary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FROM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salarysurey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s JOIN (SELECT Country, MAX(</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Annual_Salary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AS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MaxSalary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FROM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salarysurey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GROUP BY Country) m</a:t>
            </a:r>
            <a:endPar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algn="just">
              <a:lnSpc>
                <a:spcPts val="4060"/>
              </a:lnSpc>
            </a:pP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ON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s.Country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m.Country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AND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s.Annual_Salary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 </a:t>
            </a:r>
            <a:r>
              <a:rPr lang="en-US" sz="3200" dirty="0" err="1">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m.MaxSalary</a:t>
            </a:r>
            <a:r>
              <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rPr>
              <a:t> LIMIT 0, 1000;</a:t>
            </a:r>
            <a:endParaRPr lang="en-US" sz="3200" dirty="0">
              <a:solidFill>
                <a:srgbClr val="1C2054"/>
              </a:solidFill>
              <a:latin typeface="Times New Roman" panose="02020603050405020304" pitchFamily="18" charset="0"/>
              <a:ea typeface="Futura" panose="020B0502020204020303"/>
              <a:cs typeface="Times New Roman" panose="02020603050405020304" pitchFamily="18" charset="0"/>
              <a:sym typeface="Futura" panose="020B0502020204020303"/>
            </a:endParaRPr>
          </a:p>
          <a:p>
            <a:pPr algn="just">
              <a:lnSpc>
                <a:spcPts val="5320"/>
              </a:lnSpc>
            </a:pPr>
            <a:endParaRPr lang="en-US" sz="2900" dirty="0">
              <a:solidFill>
                <a:srgbClr val="1C2054"/>
              </a:solidFill>
              <a:latin typeface="Futura" panose="020B0502020204020303"/>
              <a:ea typeface="Futura" panose="020B0502020204020303"/>
              <a:cs typeface="Futura" panose="020B0502020204020303"/>
              <a:sym typeface="Futura" panose="020B0502020204020303"/>
            </a:endParaRPr>
          </a:p>
        </p:txBody>
      </p:sp>
      <p:sp>
        <p:nvSpPr>
          <p:cNvPr id="7" name="TextBox 7"/>
          <p:cNvSpPr txBox="1"/>
          <p:nvPr/>
        </p:nvSpPr>
        <p:spPr>
          <a:xfrm>
            <a:off x="623123" y="898043"/>
            <a:ext cx="17213729" cy="816314"/>
          </a:xfrm>
          <a:prstGeom prst="rect">
            <a:avLst/>
          </a:prstGeom>
        </p:spPr>
        <p:txBody>
          <a:bodyPr lIns="0" tIns="0" rIns="0" bIns="0" rtlCol="0" anchor="t">
            <a:spAutoFit/>
          </a:bodyPr>
          <a:lstStyle/>
          <a:p>
            <a:pPr algn="l">
              <a:lnSpc>
                <a:spcPts val="6795"/>
              </a:lnSpc>
              <a:spcBef>
                <a:spcPct val="0"/>
              </a:spcBef>
            </a:pPr>
            <a:r>
              <a:rPr lang="en-US" sz="54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2.Job Titles with the Highest Salary in Each Country</a:t>
            </a:r>
            <a:endParaRPr lang="en-US" sz="54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2" name="Freeform 25"/>
          <p:cNvSpPr/>
          <p:nvPr/>
        </p:nvSpPr>
        <p:spPr>
          <a:xfrm>
            <a:off x="838200" y="4762500"/>
            <a:ext cx="9251315" cy="5105400"/>
          </a:xfrm>
          <a:custGeom>
            <a:avLst/>
            <a:gdLst/>
            <a:ahLst/>
            <a:cxnLst/>
            <a:rect l="l" t="t" r="r" b="b"/>
            <a:pathLst>
              <a:path w="9536741" h="5664387">
                <a:moveTo>
                  <a:pt x="0" y="0"/>
                </a:moveTo>
                <a:lnTo>
                  <a:pt x="9536741" y="0"/>
                </a:lnTo>
                <a:lnTo>
                  <a:pt x="9536741" y="5664387"/>
                </a:lnTo>
                <a:lnTo>
                  <a:pt x="0" y="5664387"/>
                </a:lnTo>
                <a:lnTo>
                  <a:pt x="0" y="0"/>
                </a:lnTo>
                <a:close/>
              </a:path>
            </a:pathLst>
          </a:custGeom>
          <a:blipFill>
            <a:blip r:embed="rId5"/>
            <a:stretch>
              <a:fillRect l="-3370" r="-2860"/>
            </a:stretch>
          </a:blipFill>
        </p:spPr>
      </p:sp>
      <p:sp>
        <p:nvSpPr>
          <p:cNvPr id="4" name="Freeform 26"/>
          <p:cNvSpPr/>
          <p:nvPr/>
        </p:nvSpPr>
        <p:spPr>
          <a:xfrm>
            <a:off x="10908680" y="4762500"/>
            <a:ext cx="6515100" cy="5105400"/>
          </a:xfrm>
          <a:custGeom>
            <a:avLst/>
            <a:gdLst/>
            <a:ahLst/>
            <a:cxnLst/>
            <a:rect l="l" t="t" r="r" b="b"/>
            <a:pathLst>
              <a:path w="7740385" h="5657550">
                <a:moveTo>
                  <a:pt x="0" y="0"/>
                </a:moveTo>
                <a:lnTo>
                  <a:pt x="7740385" y="0"/>
                </a:lnTo>
                <a:lnTo>
                  <a:pt x="7740385" y="5657550"/>
                </a:lnTo>
                <a:lnTo>
                  <a:pt x="0" y="5657550"/>
                </a:lnTo>
                <a:lnTo>
                  <a:pt x="0" y="0"/>
                </a:lnTo>
                <a:close/>
              </a:path>
            </a:pathLst>
          </a:custGeom>
          <a:blipFill>
            <a:blip r:embed="rId6"/>
            <a:stretch>
              <a:fillRect l="-7230" r="-1458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151" y="647700"/>
            <a:ext cx="17678400" cy="9448800"/>
          </a:xfrm>
          <a:custGeom>
            <a:avLst/>
            <a:gdLst/>
            <a:ahLst/>
            <a:cxnLst/>
            <a:rect l="l" t="t" r="r" b="b"/>
            <a:pathLst>
              <a:path w="12333287" h="8820169">
                <a:moveTo>
                  <a:pt x="0" y="0"/>
                </a:moveTo>
                <a:lnTo>
                  <a:pt x="12333287" y="0"/>
                </a:lnTo>
                <a:lnTo>
                  <a:pt x="12333287" y="8820169"/>
                </a:lnTo>
                <a:lnTo>
                  <a:pt x="0" y="882016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1209290" y="647700"/>
            <a:ext cx="7563619" cy="864284"/>
          </a:xfrm>
          <a:prstGeom prst="rect">
            <a:avLst/>
          </a:prstGeom>
        </p:spPr>
        <p:txBody>
          <a:bodyPr lIns="0" tIns="0" rIns="0" bIns="0" rtlCol="0" anchor="t">
            <a:spAutoFit/>
          </a:bodyPr>
          <a:lstStyle/>
          <a:p>
            <a:pPr algn="l">
              <a:lnSpc>
                <a:spcPts val="6795"/>
              </a:lnSpc>
            </a:pPr>
            <a:r>
              <a:rPr lang="en-US" sz="60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rPr>
              <a:t>DASHBOARD</a:t>
            </a:r>
            <a:endParaRPr lang="en-US" sz="6000" b="1" dirty="0">
              <a:solidFill>
                <a:srgbClr val="1C2054"/>
              </a:solidFill>
              <a:latin typeface="Times New Roman" panose="02020603050405020304" pitchFamily="18" charset="0"/>
              <a:ea typeface="Etna Sans Serif" panose="02000600000000000000"/>
              <a:cs typeface="Times New Roman" panose="02020603050405020304" pitchFamily="18" charset="0"/>
              <a:sym typeface="Etna Sans Serif" panose="02000600000000000000"/>
            </a:endParaRPr>
          </a:p>
        </p:txBody>
      </p:sp>
      <p:sp>
        <p:nvSpPr>
          <p:cNvPr id="4" name="TextBox 23"/>
          <p:cNvSpPr txBox="1"/>
          <p:nvPr/>
        </p:nvSpPr>
        <p:spPr>
          <a:xfrm>
            <a:off x="11151" y="2095500"/>
            <a:ext cx="17129125" cy="525463"/>
          </a:xfrm>
          <a:prstGeom prst="rect">
            <a:avLst/>
          </a:prstGeom>
        </p:spPr>
        <p:txBody>
          <a:bodyPr lIns="0" tIns="0" rIns="0" bIns="0">
            <a:spAutoFit/>
          </a:bodyPr>
          <a:lstStyle/>
          <a:p>
            <a:pPr algn="ctr" eaLnBrk="1" fontAlgn="auto" hangingPunct="1">
              <a:lnSpc>
                <a:spcPts val="4100"/>
              </a:lnSpc>
              <a:defRPr/>
            </a:pPr>
            <a:r>
              <a:rPr lang="en-US" sz="3830" b="1" noProof="1">
                <a:latin typeface="Times New Roman Bold" panose="02020803070505020304"/>
                <a:ea typeface="Times New Roman Bold" panose="02020803070505020304"/>
                <a:cs typeface="Times New Roman Bold" panose="02020803070505020304"/>
                <a:sym typeface="Times New Roman Bold" panose="02020803070505020304"/>
              </a:rPr>
              <a:t>The dashboard provides a visual summary of the salary survey analysis.</a:t>
            </a:r>
            <a:endParaRPr lang="en-US" sz="3830" b="1" noProof="1">
              <a:latin typeface="Times New Roman Bold" panose="02020803070505020304"/>
              <a:ea typeface="Times New Roman Bold" panose="02020803070505020304"/>
              <a:cs typeface="Times New Roman Bold" panose="02020803070505020304"/>
              <a:sym typeface="Times New Roman Bold" panose="02020803070505020304"/>
            </a:endParaRPr>
          </a:p>
        </p:txBody>
      </p:sp>
      <p:sp>
        <p:nvSpPr>
          <p:cNvPr id="3" name="AutoShape 4"/>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5" name="Picture 4"/>
          <p:cNvPicPr>
            <a:picLocks noChangeAspect="1"/>
          </p:cNvPicPr>
          <p:nvPr/>
        </p:nvPicPr>
        <p:blipFill>
          <a:blip r:embed="rId3"/>
          <a:stretch>
            <a:fillRect/>
          </a:stretch>
        </p:blipFill>
        <p:spPr>
          <a:xfrm>
            <a:off x="1565313" y="2959784"/>
            <a:ext cx="14020800" cy="60690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1502</Words>
  <Application>WPS Presentation</Application>
  <PresentationFormat>Custom</PresentationFormat>
  <Paragraphs>62</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Times New Roman</vt:lpstr>
      <vt:lpstr>Etna Sans Serif</vt:lpstr>
      <vt:lpstr>Arial</vt:lpstr>
      <vt:lpstr>Futura</vt:lpstr>
      <vt:lpstr>Times New Roman Bold</vt:lpstr>
      <vt:lpstr>Times New Roman</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Manage Your Finances</dc:title>
  <dc:creator>SANDHIYA</dc:creator>
  <cp:lastModifiedBy>UNKNOWN UCHIHA</cp:lastModifiedBy>
  <cp:revision>5</cp:revision>
  <dcterms:created xsi:type="dcterms:W3CDTF">2006-08-16T00:00:00Z</dcterms:created>
  <dcterms:modified xsi:type="dcterms:W3CDTF">2025-08-10T13:35:51Z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EEF99D6E39654F059DC0EC1756B6C7DE_12</vt:lpwstr>
  </property>
  <property fmtid="{D5CDD505-2E9C-101B-9397-08002B2CF9AE}" pid="3" name="KSOProductBuildVer">
    <vt:lpwstr>1033-12.2.0.22222</vt:lpwstr>
  </property>
</Properties>
</file>